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6" r:id="rId3"/>
    <p:sldId id="268" r:id="rId4"/>
    <p:sldId id="277" r:id="rId5"/>
    <p:sldId id="271" r:id="rId6"/>
    <p:sldId id="287" r:id="rId7"/>
    <p:sldId id="258" r:id="rId8"/>
    <p:sldId id="276" r:id="rId9"/>
    <p:sldId id="267" r:id="rId10"/>
    <p:sldId id="282" r:id="rId11"/>
    <p:sldId id="283" r:id="rId12"/>
    <p:sldId id="281" r:id="rId13"/>
    <p:sldId id="279" r:id="rId14"/>
    <p:sldId id="288" r:id="rId15"/>
    <p:sldId id="269" r:id="rId16"/>
    <p:sldId id="265" r:id="rId17"/>
  </p:sldIdLst>
  <p:sldSz cx="12195175" cy="9145588"/>
  <p:notesSz cx="6797675" cy="9926638"/>
  <p:defaultTextStyle>
    <a:defPPr>
      <a:defRPr lang="fr-FR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>
          <p15:clr>
            <a:srgbClr val="A4A3A4"/>
          </p15:clr>
        </p15:guide>
        <p15:guide id="2" pos="3841">
          <p15:clr>
            <a:srgbClr val="A4A3A4"/>
          </p15:clr>
        </p15:guide>
        <p15:guide id="3" pos="6925">
          <p15:clr>
            <a:srgbClr val="A4A3A4"/>
          </p15:clr>
        </p15:guide>
        <p15:guide id="4" pos="893">
          <p15:clr>
            <a:srgbClr val="A4A3A4"/>
          </p15:clr>
        </p15:guide>
        <p15:guide id="5" pos="36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057"/>
    <a:srgbClr val="77B726"/>
    <a:srgbClr val="B4B3B3"/>
    <a:srgbClr val="007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73818" autoAdjust="0"/>
  </p:normalViewPr>
  <p:slideViewPr>
    <p:cSldViewPr showGuides="1">
      <p:cViewPr varScale="1">
        <p:scale>
          <a:sx n="49" d="100"/>
          <a:sy n="49" d="100"/>
        </p:scale>
        <p:origin x="1531" y="72"/>
      </p:cViewPr>
      <p:guideLst>
        <p:guide orient="horz" pos="2881"/>
        <p:guide pos="3841"/>
        <p:guide pos="6925"/>
        <p:guide pos="893"/>
        <p:guide pos="3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A9A8-8D9F-458A-A1AD-04C9F2F66E76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0715-3C21-4979-90C6-653B1884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47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Laeti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81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Laeti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81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Laeti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098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audrey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591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Laeti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22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Laeti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81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43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audrey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5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Audrey</a:t>
            </a:r>
          </a:p>
          <a:p>
            <a:r>
              <a:rPr lang="fr-BE" dirty="0" smtClean="0"/>
              <a:t>Open source</a:t>
            </a:r>
          </a:p>
          <a:p>
            <a:r>
              <a:rPr lang="fr-BE" dirty="0" smtClean="0"/>
              <a:t>Que géré par l’IT donc pratique mais demandes ont explosés difficile</a:t>
            </a:r>
            <a:r>
              <a:rPr lang="fr-BE" baseline="0" dirty="0" smtClean="0"/>
              <a:t> à </a:t>
            </a:r>
            <a:r>
              <a:rPr lang="fr-BE" baseline="0" dirty="0" err="1" smtClean="0"/>
              <a:t>gérér</a:t>
            </a:r>
            <a:endParaRPr lang="fr-BE" baseline="0" dirty="0" smtClean="0"/>
          </a:p>
          <a:p>
            <a:r>
              <a:rPr lang="fr-BE" baseline="0" dirty="0" smtClean="0"/>
              <a:t>Com </a:t>
            </a:r>
            <a:r>
              <a:rPr lang="fr-BE" baseline="0" dirty="0" err="1" smtClean="0"/>
              <a:t>bcp</a:t>
            </a:r>
            <a:r>
              <a:rPr lang="fr-BE" baseline="0" dirty="0" smtClean="0"/>
              <a:t> plus </a:t>
            </a:r>
            <a:r>
              <a:rPr lang="fr-BE" baseline="0" dirty="0" err="1" smtClean="0"/>
              <a:t>frindly</a:t>
            </a:r>
            <a:r>
              <a:rPr lang="fr-BE" baseline="0" dirty="0" smtClean="0"/>
              <a:t> mais fournisseur </a:t>
            </a:r>
            <a:r>
              <a:rPr lang="fr-BE" baseline="0" dirty="0" err="1" smtClean="0"/>
              <a:t>ext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8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Audrey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55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audrey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8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Audrey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14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Laeti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5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Laeti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81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Laeti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8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 Slide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" y="-823408"/>
            <a:ext cx="12190477" cy="9968255"/>
          </a:xfrm>
          <a:prstGeom prst="rect">
            <a:avLst/>
          </a:prstGeom>
        </p:spPr>
      </p:pic>
      <p:sp>
        <p:nvSpPr>
          <p:cNvPr id="8" name="Shape 6"/>
          <p:cNvSpPr>
            <a:spLocks noGrp="1"/>
          </p:cNvSpPr>
          <p:nvPr>
            <p:ph type="body" idx="1" hasCustomPrompt="1"/>
          </p:nvPr>
        </p:nvSpPr>
        <p:spPr>
          <a:xfrm>
            <a:off x="1537200" y="2854800"/>
            <a:ext cx="4468800" cy="10596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SzTx/>
              <a:buNone/>
              <a:defRPr sz="3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 lvl="0">
              <a:defRPr sz="1800"/>
            </a:pPr>
            <a:r>
              <a:rPr sz="3000" dirty="0" err="1"/>
              <a:t>Texte</a:t>
            </a:r>
            <a:r>
              <a:rPr sz="3000" dirty="0"/>
              <a:t> </a:t>
            </a:r>
            <a:r>
              <a:rPr sz="3000" dirty="0" err="1"/>
              <a:t>niveau</a:t>
            </a:r>
            <a:r>
              <a:rPr sz="3000" dirty="0"/>
              <a:t> </a:t>
            </a:r>
            <a:r>
              <a:rPr sz="3000" dirty="0" smtClean="0"/>
              <a:t>1</a:t>
            </a:r>
            <a:endParaRPr sz="3000" dirty="0"/>
          </a:p>
        </p:txBody>
      </p:sp>
      <p:sp>
        <p:nvSpPr>
          <p:cNvPr id="9" name="Shape 5"/>
          <p:cNvSpPr>
            <a:spLocks noGrp="1"/>
          </p:cNvSpPr>
          <p:nvPr>
            <p:ph type="title"/>
          </p:nvPr>
        </p:nvSpPr>
        <p:spPr>
          <a:xfrm>
            <a:off x="1537200" y="820800"/>
            <a:ext cx="5260727" cy="17705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6800"/>
              </a:lnSpc>
              <a:defRPr sz="7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 sz="1800"/>
            </a:pPr>
            <a:r>
              <a:rPr sz="7400" dirty="0" err="1"/>
              <a:t>Texte</a:t>
            </a:r>
            <a:r>
              <a:rPr sz="7400" dirty="0"/>
              <a:t> du </a:t>
            </a:r>
            <a:r>
              <a:rPr sz="7400" dirty="0" err="1"/>
              <a:t>titre</a:t>
            </a:r>
            <a:endParaRPr sz="7400" dirty="0"/>
          </a:p>
        </p:txBody>
      </p:sp>
      <p:pic>
        <p:nvPicPr>
          <p:cNvPr id="10" name="images pour PPT bxlenv2015 1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214925" y="7543800"/>
            <a:ext cx="3048000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1631504" y="5679416"/>
            <a:ext cx="9474016" cy="837594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ts val="3600"/>
              </a:lnSpc>
              <a:buNone/>
              <a:defRPr sz="2900" b="1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180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2pPr>
            <a:lvl3pPr marL="889000" indent="0" algn="r">
              <a:spcBef>
                <a:spcPts val="0"/>
              </a:spcBef>
              <a:buNone/>
              <a:defRPr sz="2100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631504" y="6300192"/>
            <a:ext cx="9504783" cy="9144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44500" indent="0" algn="l">
              <a:buNone/>
              <a:defRPr/>
            </a:lvl2pPr>
            <a:lvl3pPr marL="889000" indent="0" algn="l">
              <a:buNone/>
              <a:defRPr/>
            </a:lvl3pPr>
            <a:lvl4pPr marL="1333500" indent="0" algn="l">
              <a:buNone/>
              <a:defRPr/>
            </a:lvl4pPr>
            <a:lvl5pPr marL="1778000" indent="0" algn="l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81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1"/>
            <a:ext cx="10975658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073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0771" y="2217096"/>
            <a:ext cx="5252667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38" y="2700338"/>
            <a:ext cx="4175125" cy="446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219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417637" y="2052514"/>
            <a:ext cx="3959869" cy="5976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5716800" y="3538800"/>
            <a:ext cx="57610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799D"/>
                </a:solidFill>
                <a:latin typeface="Arial Bold"/>
              </a:defRPr>
            </a:lvl1pPr>
            <a:lvl2pPr marL="190800" indent="-190800" defTabSz="0">
              <a:buFont typeface="Arial" pitchFamily="34" charset="0"/>
              <a:buChar char="•"/>
              <a:defRPr sz="2400" baseline="0">
                <a:solidFill>
                  <a:srgbClr val="4F5057"/>
                </a:solidFill>
                <a:latin typeface="Arial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5716800" y="4068589"/>
            <a:ext cx="5689600" cy="1584325"/>
          </a:xfrm>
          <a:prstGeom prst="rect">
            <a:avLst/>
          </a:prstGeom>
        </p:spPr>
        <p:txBody>
          <a:bodyPr>
            <a:normAutofit/>
          </a:bodyPr>
          <a:lstStyle>
            <a:lvl1pPr marL="190800" indent="-190800" defTabSz="190800">
              <a:defRPr sz="24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26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1"/>
            <a:ext cx="9766179" cy="59235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38" y="2700338"/>
            <a:ext cx="9575800" cy="446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6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a niv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504800" y="2491200"/>
            <a:ext cx="432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6440400" y="2656800"/>
            <a:ext cx="4769755" cy="4868322"/>
          </a:xfrm>
          <a:prstGeom prst="rect">
            <a:avLst/>
          </a:prstGeom>
        </p:spPr>
        <p:txBody>
          <a:bodyPr/>
          <a:lstStyle>
            <a:lvl1pPr marL="230400" indent="-230400" defTabSz="583200">
              <a:defRPr sz="2400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57200" indent="-230400" defTabSz="583200">
              <a:buClr>
                <a:srgbClr val="77B726"/>
              </a:buClr>
              <a:buSzPct val="80000"/>
              <a:buFont typeface="Wingdings 3" pitchFamily="18" charset="2"/>
              <a:buChar char=""/>
              <a:defRPr sz="2000" baseline="0">
                <a:solidFill>
                  <a:srgbClr val="4F5057"/>
                </a:solidFill>
                <a:latin typeface="Arial" pitchFamily="34" charset="0"/>
              </a:defRPr>
            </a:lvl2pPr>
            <a:lvl3pPr marL="687600" indent="-230400" defTabSz="583200">
              <a:buClr>
                <a:srgbClr val="00799D"/>
              </a:buClr>
              <a:buFont typeface="Verdana" pitchFamily="34" charset="0"/>
              <a:buChar char="–"/>
              <a:defRPr sz="1800" baseline="0">
                <a:solidFill>
                  <a:srgbClr val="00799D"/>
                </a:solidFill>
                <a:latin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12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Image vier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01" y="8132400"/>
            <a:ext cx="10442638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755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Ima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01" y="8132400"/>
            <a:ext cx="10442638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5" name="YG_3852-498-low.tif"/>
          <p:cNvPicPr/>
          <p:nvPr userDrawn="1"/>
        </p:nvPicPr>
        <p:blipFill>
          <a:blip r:embed="rId2">
            <a:extLst/>
          </a:blip>
          <a:srcRect l="917" t="10868" r="917" b="4272"/>
          <a:stretch>
            <a:fillRect/>
          </a:stretch>
        </p:blipFill>
        <p:spPr>
          <a:xfrm>
            <a:off x="-7008" y="-13781"/>
            <a:ext cx="12206016" cy="7904802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images pour PPT bxlenv2015 6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991600" y="2997200"/>
            <a:ext cx="3302001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110"/>
          <p:cNvSpPr/>
          <p:nvPr userDrawn="1"/>
        </p:nvSpPr>
        <p:spPr>
          <a:xfrm rot="16200000">
            <a:off x="-1493432" y="3974588"/>
            <a:ext cx="3248802" cy="2185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photo: Y. </a:t>
            </a:r>
            <a:r>
              <a:rPr sz="900" dirty="0" err="1">
                <a:solidFill>
                  <a:srgbClr val="FFFFFF"/>
                </a:solidFill>
              </a:rPr>
              <a:t>Glavie</a:t>
            </a:r>
            <a:r>
              <a:rPr sz="900" dirty="0">
                <a:solidFill>
                  <a:srgbClr val="FFFFFF"/>
                </a:solidFill>
              </a:rPr>
              <a:t> et </a:t>
            </a:r>
            <a:r>
              <a:rPr sz="900" dirty="0" err="1">
                <a:solidFill>
                  <a:srgbClr val="FFFFFF"/>
                </a:solidFill>
              </a:rPr>
              <a:t>Architectes</a:t>
            </a:r>
            <a:r>
              <a:rPr sz="900" dirty="0">
                <a:solidFill>
                  <a:srgbClr val="FFFFFF"/>
                </a:solidFill>
              </a:rPr>
              <a:t> : </a:t>
            </a:r>
            <a:r>
              <a:rPr sz="900" dirty="0" err="1">
                <a:solidFill>
                  <a:srgbClr val="FFFFFF"/>
                </a:solidFill>
              </a:rPr>
              <a:t>Cepezed</a:t>
            </a:r>
            <a:r>
              <a:rPr sz="900" dirty="0">
                <a:solidFill>
                  <a:srgbClr val="FFFFFF"/>
                </a:solidFill>
              </a:rPr>
              <a:t>/</a:t>
            </a:r>
            <a:r>
              <a:rPr sz="900" dirty="0" err="1">
                <a:solidFill>
                  <a:srgbClr val="FFFFFF"/>
                </a:solidFill>
              </a:rPr>
              <a:t>Samyn</a:t>
            </a:r>
            <a:r>
              <a:rPr sz="900" dirty="0">
                <a:solidFill>
                  <a:srgbClr val="FFFFFF"/>
                </a:solidFill>
              </a:rPr>
              <a:t> and Partners</a:t>
            </a:r>
          </a:p>
        </p:txBody>
      </p:sp>
      <p:pic>
        <p:nvPicPr>
          <p:cNvPr id="9" name="images pour PPT bxlenv2015 4.pdf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354093"/>
            <a:ext cx="12192000" cy="55880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708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8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664" r:id="rId8"/>
    <p:sldLayoutId id="2147483666" r:id="rId9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36884" y="972394"/>
            <a:ext cx="5256584" cy="3600400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SDI</a:t>
            </a:r>
            <a:r>
              <a:rPr lang="fr-FR" sz="4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Spatial Data Infrastructure</a:t>
            </a:r>
            <a:r>
              <a:rPr lang="fr-FR" sz="4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4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4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à Bruxelles </a:t>
            </a:r>
            <a:br>
              <a:rPr lang="fr-FR" sz="4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4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Environnement</a:t>
            </a:r>
            <a:endParaRPr lang="fr-FR" sz="4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631504" y="5580906"/>
            <a:ext cx="9474016" cy="837594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rgbClr val="007890"/>
                </a:solidFill>
                <a:latin typeface="Arial Bold"/>
                <a:ea typeface="Arial Bold"/>
                <a:cs typeface="Arial Bold"/>
                <a:sym typeface="Arial Bold"/>
              </a:rPr>
              <a:t>FOSS4G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25 octobre 2018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1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3051" y="324322"/>
            <a:ext cx="9264332" cy="76431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Comment fonctionne le SDI ?</a:t>
            </a:r>
            <a:endParaRPr lang="fr-FR" sz="3200" dirty="0"/>
          </a:p>
        </p:txBody>
      </p:sp>
      <p:pic>
        <p:nvPicPr>
          <p:cNvPr id="2050" name="Picture 2" descr="K:\11_CARTO\06_ACTIVITES_MGT\GROUPS\Groupe_communication\SDI\image\dataBASE2b_SD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t="-1512" r="3816" b="23294"/>
          <a:stretch/>
        </p:blipFill>
        <p:spPr bwMode="auto">
          <a:xfrm>
            <a:off x="552971" y="2566930"/>
            <a:ext cx="11027755" cy="51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3051" y="324322"/>
            <a:ext cx="9264332" cy="76431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Comment fonctionne le SDI ?</a:t>
            </a:r>
            <a:endParaRPr lang="fr-FR" sz="3200" dirty="0"/>
          </a:p>
        </p:txBody>
      </p:sp>
      <p:pic>
        <p:nvPicPr>
          <p:cNvPr id="3" name="Picture 2" descr="K:\11_CARTO\06_ACTIVITES_MGT\GROUPS\Groupe_communication\SDI\image\dataBASE2c_SD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3" y="1260426"/>
            <a:ext cx="11233248" cy="77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Cartes interactives – SDI</a:t>
            </a:r>
            <a:endParaRPr lang="fr-BE" sz="32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624979" y="1872862"/>
            <a:ext cx="3476596" cy="309634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Avec le SDI, c’est plus </a:t>
            </a:r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d’une trentaine de cartes interactives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créées et gérées en interne, sur des thématiques extrêmement variées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869" y="5220866"/>
            <a:ext cx="3024336" cy="34505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210" y="3598981"/>
            <a:ext cx="2829630" cy="21833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477" y="6327741"/>
            <a:ext cx="3514725" cy="22193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047" y="1225881"/>
            <a:ext cx="3362325" cy="37433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516" y="1192567"/>
            <a:ext cx="2985142" cy="22594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588" y="3631715"/>
            <a:ext cx="2728940" cy="25559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4807" y="5250343"/>
            <a:ext cx="32480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Feedback utilisateurs</a:t>
            </a:r>
            <a:endParaRPr lang="fr-BE" sz="3200" dirty="0"/>
          </a:p>
        </p:txBody>
      </p:sp>
      <p:sp>
        <p:nvSpPr>
          <p:cNvPr id="9" name="Multiplier 8"/>
          <p:cNvSpPr/>
          <p:nvPr/>
        </p:nvSpPr>
        <p:spPr>
          <a:xfrm>
            <a:off x="8781574" y="2029028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Arrondir un rectangle avec un coin diagonal 10"/>
          <p:cNvSpPr/>
          <p:nvPr/>
        </p:nvSpPr>
        <p:spPr>
          <a:xfrm>
            <a:off x="552971" y="3057428"/>
            <a:ext cx="5487223" cy="3912315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Plus 12"/>
          <p:cNvSpPr/>
          <p:nvPr/>
        </p:nvSpPr>
        <p:spPr>
          <a:xfrm>
            <a:off x="2765057" y="2029028"/>
            <a:ext cx="914400" cy="9144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792220" y="3553423"/>
            <a:ext cx="5247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4F5057"/>
                </a:solidFill>
              </a:rPr>
              <a:t>Interface </a:t>
            </a:r>
            <a:r>
              <a:rPr lang="fr-BE" b="1" dirty="0" smtClean="0">
                <a:solidFill>
                  <a:srgbClr val="4F5057"/>
                </a:solidFill>
              </a:rPr>
              <a:t>user-</a:t>
            </a:r>
            <a:r>
              <a:rPr lang="fr-BE" b="1" dirty="0" err="1" smtClean="0">
                <a:solidFill>
                  <a:srgbClr val="4F5057"/>
                </a:solidFill>
              </a:rPr>
              <a:t>friendly</a:t>
            </a:r>
            <a:r>
              <a:rPr lang="fr-BE" smtClean="0">
                <a:solidFill>
                  <a:srgbClr val="4F5057"/>
                </a:solidFill>
              </a:rPr>
              <a:t> </a:t>
            </a:r>
            <a:endParaRPr lang="fr-BE" dirty="0">
              <a:solidFill>
                <a:srgbClr val="4F50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4F5057"/>
                </a:solidFill>
              </a:rPr>
              <a:t>Autonomie</a:t>
            </a:r>
            <a:r>
              <a:rPr lang="fr-BE" dirty="0" smtClean="0">
                <a:solidFill>
                  <a:srgbClr val="4F5057"/>
                </a:solidFill>
              </a:rPr>
              <a:t> au niveau de la création des cartes (mise en page, liens entre différentes cartes, etc.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4F5057"/>
                </a:solidFill>
              </a:rPr>
              <a:t>Partage</a:t>
            </a:r>
            <a:r>
              <a:rPr lang="fr-BE" dirty="0" smtClean="0">
                <a:solidFill>
                  <a:srgbClr val="4F5057"/>
                </a:solidFill>
              </a:rPr>
              <a:t> des cartes facile</a:t>
            </a:r>
            <a:endParaRPr lang="fr-BE" dirty="0">
              <a:solidFill>
                <a:srgbClr val="4F50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4F5057"/>
                </a:solidFill>
              </a:rPr>
              <a:t>Bilinguisme</a:t>
            </a:r>
            <a:r>
              <a:rPr lang="fr-BE" dirty="0" smtClean="0">
                <a:solidFill>
                  <a:srgbClr val="4F5057"/>
                </a:solidFill>
              </a:rPr>
              <a:t> +++ </a:t>
            </a:r>
            <a:endParaRPr lang="fr-BE" dirty="0">
              <a:solidFill>
                <a:srgbClr val="4F50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4F5057"/>
                </a:solidFill>
              </a:rPr>
              <a:t>Accès web </a:t>
            </a:r>
            <a:r>
              <a:rPr lang="fr-BE" dirty="0" smtClean="0">
                <a:solidFill>
                  <a:srgbClr val="4F5057"/>
                </a:solidFill>
              </a:rPr>
              <a:t>tablette et smartphone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4F5057"/>
                </a:solidFill>
              </a:rPr>
              <a:t>Géolocalisation</a:t>
            </a:r>
            <a:r>
              <a:rPr lang="fr-BE" dirty="0" smtClean="0">
                <a:solidFill>
                  <a:srgbClr val="4F5057"/>
                </a:solidFill>
              </a:rPr>
              <a:t> +++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b="1" dirty="0">
              <a:solidFill>
                <a:srgbClr val="4F5057"/>
              </a:solidFill>
            </a:endParaRPr>
          </a:p>
        </p:txBody>
      </p:sp>
      <p:sp>
        <p:nvSpPr>
          <p:cNvPr id="17" name="Arrondir un rectangle avec un coin diagonal 16"/>
          <p:cNvSpPr/>
          <p:nvPr/>
        </p:nvSpPr>
        <p:spPr>
          <a:xfrm>
            <a:off x="6309801" y="3060626"/>
            <a:ext cx="5456256" cy="468052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6417365" y="4062058"/>
            <a:ext cx="5241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4F5057"/>
                </a:solidFill>
              </a:rPr>
              <a:t>Sous-estimation du </a:t>
            </a:r>
            <a:r>
              <a:rPr lang="fr-BE" b="1" dirty="0" smtClean="0">
                <a:solidFill>
                  <a:srgbClr val="4F5057"/>
                </a:solidFill>
              </a:rPr>
              <a:t>temps de réalisation des requêtes </a:t>
            </a:r>
            <a:r>
              <a:rPr lang="fr-BE" b="1" dirty="0" err="1" smtClean="0">
                <a:solidFill>
                  <a:srgbClr val="4F5057"/>
                </a:solidFill>
              </a:rPr>
              <a:t>postgres</a:t>
            </a:r>
            <a:r>
              <a:rPr lang="fr-BE" b="1" dirty="0" smtClean="0">
                <a:solidFill>
                  <a:srgbClr val="4F5057"/>
                </a:solidFill>
              </a:rPr>
              <a:t>/</a:t>
            </a:r>
            <a:r>
              <a:rPr lang="fr-BE" b="1" dirty="0" err="1" smtClean="0">
                <a:solidFill>
                  <a:srgbClr val="4F5057"/>
                </a:solidFill>
              </a:rPr>
              <a:t>postgis</a:t>
            </a:r>
            <a:endParaRPr lang="fr-BE" b="1" dirty="0">
              <a:solidFill>
                <a:srgbClr val="4F50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Passage d’un outil ultra technique à un outil </a:t>
            </a:r>
            <a:r>
              <a:rPr lang="fr-BE" dirty="0" smtClean="0"/>
              <a:t>simplifié: temps d’adaptation, impression </a:t>
            </a:r>
            <a:r>
              <a:rPr lang="fr-BE" dirty="0" smtClean="0"/>
              <a:t>de perte de souplesse pour les utilisateurs experts </a:t>
            </a:r>
            <a:r>
              <a:rPr lang="fr-BE" dirty="0" err="1" smtClean="0"/>
              <a:t>carto</a:t>
            </a:r>
            <a:r>
              <a:rPr lang="fr-B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43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9264332" cy="76431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Projet SDI ... Pourquoi cela fonctionne</a:t>
            </a:r>
            <a:endParaRPr lang="fr-FR" sz="3200" dirty="0"/>
          </a:p>
        </p:txBody>
      </p:sp>
      <p:pic>
        <p:nvPicPr>
          <p:cNvPr id="4098" name="Picture 2" descr="K:\11_CARTO\06_ACTIVITES_MGT\GROUPS\Groupe_communication\sdi\speak_bubb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00" y="3056022"/>
            <a:ext cx="4080056" cy="273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:\11_CARTO\06_ACTIVITES_MGT\GROUPS\Groupe_communication\sdi\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95" y="1910593"/>
            <a:ext cx="46577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:\11_CARTO\06_ACTIVITES_MGT\GROUPS\Groupe_communication\sdi\BE_us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79" y="5691381"/>
            <a:ext cx="2284614" cy="22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62034" y="1669822"/>
            <a:ext cx="52314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dirty="0" smtClean="0"/>
              <a:t>Réunion avec responsables des cartes</a:t>
            </a:r>
            <a:endParaRPr lang="fr-BE" dirty="0"/>
          </a:p>
          <a:p>
            <a:pPr marL="342900" indent="-342900">
              <a:buFontTx/>
              <a:buChar char="-"/>
            </a:pPr>
            <a:endParaRPr lang="fr-BE" sz="800" dirty="0" smtClean="0"/>
          </a:p>
          <a:p>
            <a:pPr marL="342900" indent="-342900">
              <a:buFontTx/>
              <a:buChar char="-"/>
            </a:pPr>
            <a:r>
              <a:rPr lang="fr-BE" dirty="0" smtClean="0"/>
              <a:t>Réunion de présentation/</a:t>
            </a:r>
          </a:p>
          <a:p>
            <a:r>
              <a:rPr lang="fr-BE" dirty="0" smtClean="0"/>
              <a:t>information par service/département/</a:t>
            </a:r>
          </a:p>
          <a:p>
            <a:r>
              <a:rPr lang="fr-BE" dirty="0" smtClean="0"/>
              <a:t>Division</a:t>
            </a:r>
          </a:p>
          <a:p>
            <a:endParaRPr lang="fr-BE" sz="800" dirty="0" smtClean="0"/>
          </a:p>
          <a:p>
            <a:pPr marL="342900" indent="-342900">
              <a:buFontTx/>
              <a:buChar char="-"/>
            </a:pPr>
            <a:r>
              <a:rPr lang="fr-BE" dirty="0" smtClean="0"/>
              <a:t>Formation</a:t>
            </a:r>
          </a:p>
          <a:p>
            <a:pPr marL="342900" indent="-342900">
              <a:buFontTx/>
              <a:buChar char="-"/>
            </a:pPr>
            <a:endParaRPr lang="fr-BE" sz="800" dirty="0" smtClean="0"/>
          </a:p>
          <a:p>
            <a:pPr marL="342900" indent="-342900">
              <a:buFontTx/>
              <a:buChar char="-"/>
            </a:pPr>
            <a:r>
              <a:rPr lang="fr-BE" dirty="0" smtClean="0"/>
              <a:t>Midi </a:t>
            </a:r>
            <a:r>
              <a:rPr lang="fr-BE" dirty="0"/>
              <a:t>BE</a:t>
            </a:r>
          </a:p>
          <a:p>
            <a:endParaRPr lang="fr-BE" dirty="0"/>
          </a:p>
        </p:txBody>
      </p:sp>
      <p:grpSp>
        <p:nvGrpSpPr>
          <p:cNvPr id="6" name="Groupe 5"/>
          <p:cNvGrpSpPr/>
          <p:nvPr/>
        </p:nvGrpSpPr>
        <p:grpSpPr>
          <a:xfrm>
            <a:off x="6197527" y="7167751"/>
            <a:ext cx="4061355" cy="1437491"/>
            <a:chOff x="7436832" y="3214861"/>
            <a:chExt cx="4061355" cy="1437491"/>
          </a:xfrm>
        </p:grpSpPr>
        <p:sp>
          <p:nvSpPr>
            <p:cNvPr id="4" name="Rectangle 3"/>
            <p:cNvSpPr/>
            <p:nvPr/>
          </p:nvSpPr>
          <p:spPr>
            <a:xfrm>
              <a:off x="7436832" y="3214861"/>
              <a:ext cx="28803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3800" b="1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collaboration</a:t>
              </a:r>
              <a:endParaRPr lang="fr-BE" sz="3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41803" y="3636690"/>
              <a:ext cx="28803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3800" b="1" dirty="0" smtClean="0">
                  <a:solidFill>
                    <a:schemeClr val="accent5"/>
                  </a:solidFill>
                </a:rPr>
                <a:t>collaboration</a:t>
              </a:r>
              <a:endParaRPr lang="fr-BE" sz="3800" b="1" dirty="0">
                <a:solidFill>
                  <a:schemeClr val="accent5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17867" y="3975244"/>
              <a:ext cx="28803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3800" b="1" dirty="0" smtClean="0">
                  <a:solidFill>
                    <a:schemeClr val="accent5"/>
                  </a:solidFill>
                </a:rPr>
                <a:t>collaboration</a:t>
              </a:r>
              <a:endParaRPr lang="fr-BE" sz="3800" b="1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4" name="Picture 6" descr="K:\11_CARTO\06_ACTIVITES_MGT\GROUPS\Groupe_communication\sdi\BE_us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819" y="5259333"/>
            <a:ext cx="2284614" cy="22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4820" y="7167751"/>
            <a:ext cx="67803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dirty="0" smtClean="0"/>
              <a:t>Réunion avec les fournisseurs</a:t>
            </a:r>
            <a:endParaRPr lang="fr-BE" dirty="0"/>
          </a:p>
          <a:p>
            <a:pPr marL="342900" indent="-342900">
              <a:buFontTx/>
              <a:buChar char="-"/>
            </a:pPr>
            <a:endParaRPr lang="fr-BE" sz="800" dirty="0" smtClean="0"/>
          </a:p>
          <a:p>
            <a:pPr marL="342900" indent="-342900">
              <a:buFontTx/>
              <a:buChar char="-"/>
            </a:pPr>
            <a:r>
              <a:rPr lang="fr-BE" dirty="0" smtClean="0"/>
              <a:t>Réunion avec l’IT</a:t>
            </a:r>
          </a:p>
          <a:p>
            <a:endParaRPr lang="fr-BE" sz="800" dirty="0" smtClean="0"/>
          </a:p>
          <a:p>
            <a:pPr marL="342900" indent="-342900">
              <a:buFontTx/>
              <a:buChar char="-"/>
            </a:pPr>
            <a:r>
              <a:rPr lang="fr-BE" dirty="0" smtClean="0"/>
              <a:t>Réunion avec les responsables des projets métiers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553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11_CARTO\06_ACTIVITES_MGT\GROUPS\Groupe_communication\sdi\dataBASE3_SD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9477" y="180306"/>
            <a:ext cx="15625736" cy="84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G_3852-498-low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8" y="-13404"/>
            <a:ext cx="12206016" cy="7904048"/>
          </a:xfrm>
          <a:prstGeom prst="rect">
            <a:avLst/>
          </a:prstGeom>
          <a:ln w="3175">
            <a:miter lim="400000"/>
          </a:ln>
        </p:spPr>
      </p:pic>
      <p:pic>
        <p:nvPicPr>
          <p:cNvPr id="4" name="images pour PPT bxlenv2015 6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1600" y="2997200"/>
            <a:ext cx="3302001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Shape 110"/>
          <p:cNvSpPr/>
          <p:nvPr/>
        </p:nvSpPr>
        <p:spPr>
          <a:xfrm rot="16200000">
            <a:off x="-1493432" y="3974588"/>
            <a:ext cx="3248802" cy="2185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photo: Y. </a:t>
            </a:r>
            <a:r>
              <a:rPr sz="900" dirty="0" err="1">
                <a:solidFill>
                  <a:srgbClr val="FFFFFF"/>
                </a:solidFill>
              </a:rPr>
              <a:t>Glavie</a:t>
            </a:r>
            <a:r>
              <a:rPr sz="900" dirty="0">
                <a:solidFill>
                  <a:srgbClr val="FFFFFF"/>
                </a:solidFill>
              </a:rPr>
              <a:t> et </a:t>
            </a:r>
            <a:r>
              <a:rPr sz="900" dirty="0" err="1">
                <a:solidFill>
                  <a:srgbClr val="FFFFFF"/>
                </a:solidFill>
              </a:rPr>
              <a:t>Architectes</a:t>
            </a:r>
            <a:r>
              <a:rPr sz="900" dirty="0">
                <a:solidFill>
                  <a:srgbClr val="FFFFFF"/>
                </a:solidFill>
              </a:rPr>
              <a:t> : </a:t>
            </a:r>
            <a:r>
              <a:rPr sz="900" dirty="0" err="1">
                <a:solidFill>
                  <a:srgbClr val="FFFFFF"/>
                </a:solidFill>
              </a:rPr>
              <a:t>Cepezed</a:t>
            </a:r>
            <a:r>
              <a:rPr sz="900" dirty="0">
                <a:solidFill>
                  <a:srgbClr val="FFFFFF"/>
                </a:solidFill>
              </a:rPr>
              <a:t>/</a:t>
            </a:r>
            <a:r>
              <a:rPr sz="900" dirty="0" err="1">
                <a:solidFill>
                  <a:srgbClr val="FFFFFF"/>
                </a:solidFill>
              </a:rPr>
              <a:t>Samyn</a:t>
            </a:r>
            <a:r>
              <a:rPr sz="900" dirty="0">
                <a:solidFill>
                  <a:srgbClr val="FFFFFF"/>
                </a:solidFill>
              </a:rPr>
              <a:t> and Partners</a:t>
            </a:r>
          </a:p>
        </p:txBody>
      </p:sp>
      <p:pic>
        <p:nvPicPr>
          <p:cNvPr id="6" name="images pour PPT bxlenv2015 4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7354093"/>
            <a:ext cx="12192000" cy="558801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67091" y="8029178"/>
            <a:ext cx="11181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questions sur les données, cartes, …</a:t>
            </a:r>
          </a:p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Passez nous voir à notre stand BE ou écrivez-nous à </a:t>
            </a:r>
            <a:r>
              <a:rPr lang="fr-B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geodata@environnement.brussels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716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11_CARTO\06_ACTIVITES_MGT\GROUPS\Groupe_communication\MIDI_BE_FOSS4G\presentation_foss4g\timeline_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5" y="1826642"/>
            <a:ext cx="10742613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9624372" cy="83632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Bruxelles environnement et le GIS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547646" y="1807006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Bruxelles 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endParaRPr lang="fr-BE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34124" y="5292874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</a:t>
            </a:r>
          </a:p>
          <a:p>
            <a:pPr algn="ctr"/>
            <a:r>
              <a:rPr lang="fr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’une cellule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informatique</a:t>
            </a:r>
            <a:endParaRPr lang="fr-BE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32913" y="1764482"/>
            <a:ext cx="1838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 groupe 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œuvrant pour 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cartographie</a:t>
            </a:r>
            <a:endParaRPr lang="fr-BE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07033" y="5292874"/>
            <a:ext cx="1633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Carto</a:t>
            </a:r>
            <a:endParaRPr lang="fr-BE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76758" y="1788289"/>
            <a:ext cx="1890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se dote 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 stratégie 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niveau</a:t>
            </a:r>
          </a:p>
          <a:p>
            <a:pPr algn="ctr"/>
            <a:r>
              <a:rPr lang="fr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cartographie</a:t>
            </a:r>
            <a:endParaRPr lang="fr-BE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K:\11_CARTO\06_ACTIVITES_MGT\GROUPS\Groupe_communication\MIDI_BE_FOSS4G\presentation_foss4g\timeline_IBGEe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7165082"/>
            <a:ext cx="10742613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9264332" cy="76431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Actuellement</a:t>
            </a:r>
            <a:endParaRPr lang="fr-FR" sz="3200" dirty="0"/>
          </a:p>
        </p:txBody>
      </p:sp>
      <p:sp>
        <p:nvSpPr>
          <p:cNvPr id="9" name="Arrondir un rectangle avec un coin diagonal 8"/>
          <p:cNvSpPr/>
          <p:nvPr/>
        </p:nvSpPr>
        <p:spPr>
          <a:xfrm>
            <a:off x="4075089" y="1094621"/>
            <a:ext cx="3606674" cy="100276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4291113" y="1280996"/>
            <a:ext cx="316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systèmes de carte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2353171" y="2412554"/>
            <a:ext cx="2088232" cy="848875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Métiers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7454454" y="2412554"/>
            <a:ext cx="2133896" cy="848876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Com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19047044" flipH="1">
            <a:off x="4537616" y="2025944"/>
            <a:ext cx="941115" cy="576064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C000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13306273" flipH="1">
            <a:off x="6441075" y="2004733"/>
            <a:ext cx="941115" cy="576064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C000"/>
              </a:solidFill>
            </a:endParaRP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624979" y="3477453"/>
            <a:ext cx="5302998" cy="468052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Puissant (gestion de milliers de données)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source (modification sans intervention de fournisseurs extérieurs ou budgets)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Passage obligatoire pour la création de cartes par l’IT 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 vieillissante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 pauvre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N’est pas user friendly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Lié aux bases de données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Arrondir un rectangle avec un coin diagonal 12"/>
          <p:cNvSpPr/>
          <p:nvPr/>
        </p:nvSpPr>
        <p:spPr>
          <a:xfrm>
            <a:off x="6383767" y="3477453"/>
            <a:ext cx="5302998" cy="3888432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Peu puissant (gestion de quelques 100taines de données)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Dépendant d’un fournisseur extérieur ce qui bloque la réalisation de nouvelles cartes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friendly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 toujours lié aux bases de données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Cartes interactives – actuellement </a:t>
            </a:r>
            <a:endParaRPr lang="fr-BE" sz="32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096719"/>
              </p:ext>
            </p:extLst>
          </p:nvPr>
        </p:nvGraphicFramePr>
        <p:xfrm>
          <a:off x="552971" y="1332434"/>
          <a:ext cx="7848872" cy="748147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717887"/>
                <a:gridCol w="2134342"/>
                <a:gridCol w="1996643"/>
              </a:tblGrid>
              <a:tr h="439017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Grand Public</a:t>
                      </a:r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Interne</a:t>
                      </a:r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9017"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Antennes GSM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BATEX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Biodiversité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Bruxelles Vert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  <a:endParaRPr lang="fr-BE" sz="1600" b="1" i="1" dirty="0">
                        <a:solidFill>
                          <a:srgbClr val="77B72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Bruit</a:t>
                      </a:r>
                      <a:endParaRPr lang="fr-BE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Eaux souterraines </a:t>
                      </a:r>
                      <a:endParaRPr lang="fr-BE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600" b="1" i="1" dirty="0" smtClean="0">
                        <a:solidFill>
                          <a:srgbClr val="77B72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Atlas de l’eau </a:t>
                      </a:r>
                      <a:endParaRPr lang="fr-BE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Greenfield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Inventaire sol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Inondations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Inspectorat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600" b="1" i="1" dirty="0" smtClean="0">
                        <a:solidFill>
                          <a:srgbClr val="77B72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Gestion appels à projets Ville Durable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Patrimoine de 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Permis d’environnement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Plan de déplacement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Potentiels</a:t>
                      </a:r>
                      <a:r>
                        <a:rPr lang="fr-BE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chaleur et de froid</a:t>
                      </a:r>
                      <a:endParaRPr lang="fr-BE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1" dirty="0" smtClean="0">
                          <a:solidFill>
                            <a:srgbClr val="77B726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Arrondir un rectangle avec un coin diagonal 11"/>
          <p:cNvSpPr/>
          <p:nvPr/>
        </p:nvSpPr>
        <p:spPr>
          <a:xfrm>
            <a:off x="7966681" y="3597072"/>
            <a:ext cx="3747530" cy="407206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8120038" y="3703051"/>
            <a:ext cx="3522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Actuellement, </a:t>
            </a:r>
          </a:p>
          <a:p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+/- 30 cartes (FR-NL) 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interactives </a:t>
            </a:r>
          </a:p>
          <a:p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accessibles </a:t>
            </a:r>
          </a:p>
          <a:p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 grand public ou </a:t>
            </a:r>
          </a:p>
          <a:p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uniquement en interne </a:t>
            </a:r>
          </a:p>
          <a:p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+/- 10 cartes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 niveau du département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03894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9264332" cy="76431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La philosophie du SDI</a:t>
            </a:r>
            <a:endParaRPr lang="fr-FR" sz="3200" dirty="0"/>
          </a:p>
        </p:txBody>
      </p:sp>
      <p:sp>
        <p:nvSpPr>
          <p:cNvPr id="9" name="Arrondir un rectangle avec un coin diagonal 8"/>
          <p:cNvSpPr/>
          <p:nvPr/>
        </p:nvSpPr>
        <p:spPr>
          <a:xfrm>
            <a:off x="2353171" y="1332434"/>
            <a:ext cx="7416824" cy="980492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2624014" y="1548458"/>
            <a:ext cx="707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Prendre les avantages des 2 systèmes actuels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3073252" y="2628578"/>
            <a:ext cx="5976663" cy="100276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fr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Pensé pour l’usage Métiers et la </a:t>
            </a:r>
            <a:r>
              <a:rPr lang="fr-B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fr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</a:t>
            </a:r>
            <a:endParaRPr lang="fr-B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16200000" flipH="1">
            <a:off x="5723736" y="2174338"/>
            <a:ext cx="675694" cy="576064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C000"/>
              </a:solidFill>
            </a:endParaRP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3913325" y="3996730"/>
            <a:ext cx="4296516" cy="2180781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Puissant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source 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</a:t>
            </a:r>
          </a:p>
          <a:p>
            <a:pPr marL="457200" indent="-457200">
              <a:buFontTx/>
              <a:buChar char="-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 friendly</a:t>
            </a:r>
          </a:p>
          <a:p>
            <a:pPr marL="457200" indent="-4572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Lié aux bases de données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533192" y="6733034"/>
            <a:ext cx="7056783" cy="208880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Tout collaborateur BE pourra créer sa carte</a:t>
            </a: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Disponible sur tablettes et smartphones</a:t>
            </a: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Géolocalisation GPS</a:t>
            </a: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Système de filtres multiples pour une recherche</a:t>
            </a: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 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16200000" flipH="1">
            <a:off x="5750041" y="3516185"/>
            <a:ext cx="623084" cy="576064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C000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5604383" y="5991894"/>
            <a:ext cx="914400" cy="914400"/>
          </a:xfrm>
          <a:prstGeom prst="mathPlus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08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/>
        </p:nvSpPr>
        <p:spPr>
          <a:xfrm>
            <a:off x="624979" y="1692474"/>
            <a:ext cx="10945216" cy="6768752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err="1" smtClean="0"/>
              <a:t>LeS</a:t>
            </a:r>
            <a:r>
              <a:rPr lang="fr-BE" sz="3600" dirty="0" smtClean="0"/>
              <a:t> </a:t>
            </a:r>
            <a:r>
              <a:rPr lang="fr-BE" sz="3600" dirty="0" err="1" smtClean="0"/>
              <a:t>challengeS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3051" y="2196530"/>
            <a:ext cx="9577064" cy="5832648"/>
          </a:xfrm>
        </p:spPr>
        <p:txBody>
          <a:bodyPr>
            <a:normAutofit lnSpcReduction="10000"/>
          </a:bodyPr>
          <a:lstStyle/>
          <a:p>
            <a:r>
              <a:rPr lang="fr-BE" b="1" dirty="0" smtClean="0"/>
              <a:t>Etat des lieux des fonctionnalités à ne pas perdre :</a:t>
            </a:r>
          </a:p>
          <a:p>
            <a:r>
              <a:rPr lang="fr-BE" dirty="0" smtClean="0"/>
              <a:t>Nombreuses réunions avec le comité </a:t>
            </a:r>
            <a:r>
              <a:rPr lang="fr-BE" dirty="0" err="1" smtClean="0"/>
              <a:t>carto</a:t>
            </a:r>
            <a:r>
              <a:rPr lang="fr-BE" dirty="0" smtClean="0"/>
              <a:t> 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réalisation du cahier des charges</a:t>
            </a:r>
          </a:p>
          <a:p>
            <a:endParaRPr lang="fr-BE" sz="900" dirty="0" smtClean="0"/>
          </a:p>
          <a:p>
            <a:r>
              <a:rPr lang="fr-BE" b="1" dirty="0" smtClean="0"/>
              <a:t>Les obligations pour les fournisseurs potentiels (dans le CSC) :</a:t>
            </a:r>
            <a:endParaRPr lang="fr-B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Doit être open source pour pouvoir être autonome</a:t>
            </a:r>
          </a:p>
          <a:p>
            <a:r>
              <a:rPr lang="fr-BE" dirty="0" smtClean="0"/>
              <a:t>et reprendre la main sur l’outil</a:t>
            </a:r>
            <a:endParaRPr lang="fr-B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Doit être hébergé dans l’infrastructure de Bruxelles Environnement</a:t>
            </a:r>
            <a:endParaRPr lang="fr-B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Doit répondre aux standards de sécurité de Bruxelles Environnement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Doit être </a:t>
            </a:r>
            <a:r>
              <a:rPr lang="fr-BE" dirty="0"/>
              <a:t>lié directement à la base de données </a:t>
            </a:r>
            <a:r>
              <a:rPr lang="fr-BE" dirty="0" err="1"/>
              <a:t>carto</a:t>
            </a:r>
            <a:endParaRPr lang="fr-BE" dirty="0"/>
          </a:p>
          <a:p>
            <a:endParaRPr lang="fr-BE" sz="800" dirty="0" smtClean="0"/>
          </a:p>
          <a:p>
            <a:r>
              <a:rPr lang="fr-BE" b="1" dirty="0" smtClean="0"/>
              <a:t>Un objectif important vis-à-vis des collaborateurs BE :</a:t>
            </a:r>
            <a:endParaRPr lang="fr-B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Tout utilisateur BE doit pouvoir avoir la liberté de créer sa carte</a:t>
            </a:r>
          </a:p>
          <a:p>
            <a:endParaRPr lang="fr-BE" sz="800" dirty="0"/>
          </a:p>
        </p:txBody>
      </p:sp>
    </p:spTree>
    <p:extLst>
      <p:ext uri="{BB962C8B-B14F-4D97-AF65-F5344CB8AC3E}">
        <p14:creationId xmlns:p14="http://schemas.microsoft.com/office/powerpoint/2010/main" val="106285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11_CARTO\06_ACTIVITES_MGT\GROUPS\Groupe_communication\sdi\dataBASE_SD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2108" y="108298"/>
            <a:ext cx="15447283" cy="837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3051" y="324322"/>
            <a:ext cx="9264332" cy="76431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Comment fonctionne le SDI ?</a:t>
            </a:r>
            <a:endParaRPr lang="fr-FR" sz="3200" dirty="0"/>
          </a:p>
        </p:txBody>
      </p:sp>
      <p:pic>
        <p:nvPicPr>
          <p:cNvPr id="2050" name="Picture 2" descr="K:\11_CARTO\06_ACTIVITES_MGT\GROUPS\Groupe_communication\sdi\dataBASE2_SD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1013" y="918792"/>
            <a:ext cx="15104644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3051" y="324322"/>
            <a:ext cx="9264332" cy="76431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Comment fonctionne le SDI ?</a:t>
            </a:r>
            <a:endParaRPr lang="fr-FR" sz="3200" dirty="0"/>
          </a:p>
        </p:txBody>
      </p:sp>
      <p:pic>
        <p:nvPicPr>
          <p:cNvPr id="1026" name="Picture 2" descr="K:\11_CARTO\06_ACTIVITES_MGT\GROUPS\Groupe_communication\SDI\image\dataBASE2a_SD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5" t="-1940" r="-201" b="32096"/>
          <a:stretch/>
        </p:blipFill>
        <p:spPr bwMode="auto">
          <a:xfrm>
            <a:off x="742900" y="2628578"/>
            <a:ext cx="10719757" cy="35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16891</TotalTime>
  <Words>598</Words>
  <Application>Microsoft Office PowerPoint</Application>
  <PresentationFormat>Personnalisé</PresentationFormat>
  <Paragraphs>179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Bold</vt:lpstr>
      <vt:lpstr>Calibri</vt:lpstr>
      <vt:lpstr>Helvetica Light</vt:lpstr>
      <vt:lpstr>Verdana</vt:lpstr>
      <vt:lpstr>Wingdings</vt:lpstr>
      <vt:lpstr>Wingdings 3</vt:lpstr>
      <vt:lpstr>Thème Office</vt:lpstr>
      <vt:lpstr>SDI Spatial Data Infrastructure à Bruxelles  Environnement</vt:lpstr>
      <vt:lpstr>Bruxelles environnement et le GIS</vt:lpstr>
      <vt:lpstr>Actuellement</vt:lpstr>
      <vt:lpstr>Cartes interactives – actuellement </vt:lpstr>
      <vt:lpstr>La philosophie du SDI</vt:lpstr>
      <vt:lpstr>LeS challengeS</vt:lpstr>
      <vt:lpstr>Présentation PowerPoint</vt:lpstr>
      <vt:lpstr>Comment fonctionne le SDI ?</vt:lpstr>
      <vt:lpstr>Comment fonctionne le SDI ?</vt:lpstr>
      <vt:lpstr>Comment fonctionne le SDI ?</vt:lpstr>
      <vt:lpstr>Comment fonctionne le SDI ?</vt:lpstr>
      <vt:lpstr>Cartes interactives – SDI</vt:lpstr>
      <vt:lpstr>Feedback utilisateurs</vt:lpstr>
      <vt:lpstr>Projet SDI ... Pourquoi cela fonctionne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Économiser l’énergie</dc:title>
  <dc:creator>Cat</dc:creator>
  <cp:lastModifiedBy>DUPLAT Audrey</cp:lastModifiedBy>
  <cp:revision>214</cp:revision>
  <cp:lastPrinted>2016-09-21T13:50:42Z</cp:lastPrinted>
  <dcterms:created xsi:type="dcterms:W3CDTF">2015-01-20T15:12:15Z</dcterms:created>
  <dcterms:modified xsi:type="dcterms:W3CDTF">2018-10-25T07:24:23Z</dcterms:modified>
</cp:coreProperties>
</file>